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88" r:id="rId1"/>
  </p:sldMasterIdLst>
  <p:notesMasterIdLst>
    <p:notesMasterId r:id="rId27"/>
  </p:notesMasterIdLst>
  <p:sldIdLst>
    <p:sldId id="256" r:id="rId2"/>
    <p:sldId id="279" r:id="rId3"/>
    <p:sldId id="264" r:id="rId4"/>
    <p:sldId id="281" r:id="rId5"/>
    <p:sldId id="257" r:id="rId6"/>
    <p:sldId id="258" r:id="rId7"/>
    <p:sldId id="259" r:id="rId8"/>
    <p:sldId id="260" r:id="rId9"/>
    <p:sldId id="261" r:id="rId10"/>
    <p:sldId id="265" r:id="rId11"/>
    <p:sldId id="280" r:id="rId12"/>
    <p:sldId id="269" r:id="rId13"/>
    <p:sldId id="262" r:id="rId14"/>
    <p:sldId id="266" r:id="rId15"/>
    <p:sldId id="271" r:id="rId16"/>
    <p:sldId id="267" r:id="rId17"/>
    <p:sldId id="268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0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4115" autoAdjust="0"/>
  </p:normalViewPr>
  <p:slideViewPr>
    <p:cSldViewPr>
      <p:cViewPr>
        <p:scale>
          <a:sx n="76" d="100"/>
          <a:sy n="76" d="100"/>
        </p:scale>
        <p:origin x="-984" y="-1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0BDD43-618B-41DE-8969-4DF7EAEA77D3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99C503-913F-4064-99F9-5A33A5588D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2482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“Good morning!”</a:t>
            </a:r>
          </a:p>
          <a:p>
            <a:r>
              <a:rPr lang="en-US" dirty="0" smtClean="0"/>
              <a:t>Introduce ourselves</a:t>
            </a:r>
          </a:p>
          <a:p>
            <a:r>
              <a:rPr lang="en-US" dirty="0" smtClean="0"/>
              <a:t>Explain what</a:t>
            </a:r>
            <a:r>
              <a:rPr lang="en-US" baseline="0" dirty="0" smtClean="0"/>
              <a:t> we see in internship regarding observations</a:t>
            </a:r>
          </a:p>
          <a:p>
            <a:r>
              <a:rPr lang="en-US" baseline="0" dirty="0" smtClean="0"/>
              <a:t>Ask “How many of you have heard of Dr. Robert </a:t>
            </a:r>
            <a:r>
              <a:rPr lang="en-US" baseline="0" dirty="0" err="1" smtClean="0"/>
              <a:t>Marzano</a:t>
            </a:r>
            <a:r>
              <a:rPr lang="en-US" baseline="0" dirty="0" smtClean="0"/>
              <a:t>?”</a:t>
            </a:r>
          </a:p>
          <a:p>
            <a:r>
              <a:rPr lang="en-US" baseline="0" dirty="0" smtClean="0"/>
              <a:t>Transition to next slide – After this session, you should have a better understanding of </a:t>
            </a:r>
            <a:r>
              <a:rPr lang="en-US" baseline="0" dirty="0" err="1" smtClean="0"/>
              <a:t>Marzano</a:t>
            </a:r>
            <a:r>
              <a:rPr lang="en-US" baseline="0" dirty="0" smtClean="0"/>
              <a:t>, his significance, and his educational concepts.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99C503-913F-4064-99F9-5A33A5588D54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5627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Heads down, eyes closed, where do rate yourself now?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99C503-913F-4064-99F9-5A33A5588D54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532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Recall a recent assignment in one of your courses. What did your rubric look like for the assignment? Did you know</a:t>
            </a:r>
            <a:r>
              <a:rPr lang="en-US" baseline="0" dirty="0" smtClean="0"/>
              <a:t> all the requirements of the evaluation? </a:t>
            </a:r>
          </a:p>
          <a:p>
            <a:endParaRPr lang="en-US" baseline="0" dirty="0" smtClean="0"/>
          </a:p>
          <a:p>
            <a:r>
              <a:rPr lang="en-US" baseline="0" dirty="0" smtClean="0"/>
              <a:t>Providing a scales/rubric is more than handing it out to students. The teacher must present the information on the rubric in a manner in which students are able to explain and describe how the rubric/scale is measuring their ability to complete the learning goal.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99C503-913F-4064-99F9-5A33A5588D54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8458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 of Rubric/Scale for</a:t>
            </a:r>
            <a:r>
              <a:rPr lang="en-US" baseline="0" dirty="0" smtClean="0"/>
              <a:t> teacher </a:t>
            </a:r>
            <a:r>
              <a:rPr lang="en-US" baseline="0" dirty="0" smtClean="0"/>
              <a:t>use</a:t>
            </a:r>
          </a:p>
          <a:p>
            <a:endParaRPr lang="en-US" baseline="0" dirty="0" smtClean="0"/>
          </a:p>
          <a:p>
            <a:r>
              <a:rPr lang="en-US" baseline="0" dirty="0" smtClean="0"/>
              <a:t>Does not have to look like this one. This is the example in </a:t>
            </a:r>
            <a:r>
              <a:rPr lang="en-US" baseline="0" dirty="0" err="1" smtClean="0"/>
              <a:t>Marzano’s</a:t>
            </a:r>
            <a:r>
              <a:rPr lang="en-US" baseline="0" dirty="0" smtClean="0"/>
              <a:t> book. The important thing is that a rubric is provided.</a:t>
            </a:r>
          </a:p>
          <a:p>
            <a:endParaRPr lang="en-US" baseline="0" dirty="0" smtClean="0"/>
          </a:p>
          <a:p>
            <a:r>
              <a:rPr lang="en-US" baseline="0" dirty="0" smtClean="0"/>
              <a:t>It can be generic, but students must have a rubric and explanations for each point value prior to an assignment/assessment.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99C503-913F-4064-99F9-5A33A5588D54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Have one group share if there is time.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99C503-913F-4064-99F9-5A33A5588D54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7641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Formative assessment approach is an ongoing evaluation system.</a:t>
            </a:r>
          </a:p>
          <a:p>
            <a:endParaRPr lang="en-US" dirty="0" smtClean="0"/>
          </a:p>
          <a:p>
            <a:r>
              <a:rPr lang="en-US" dirty="0" smtClean="0"/>
              <a:t>Students</a:t>
            </a:r>
            <a:r>
              <a:rPr lang="en-US" baseline="0" dirty="0" smtClean="0"/>
              <a:t> are intrinsically motivated because they become aware that they are responsible for their academic success.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Focusing</a:t>
            </a:r>
            <a:r>
              <a:rPr lang="en-US" baseline="0" dirty="0" smtClean="0"/>
              <a:t> </a:t>
            </a:r>
            <a:r>
              <a:rPr lang="en-US" baseline="0" dirty="0" smtClean="0"/>
              <a:t>on knowledge gain also provides a legitimate way to recognize and celebrate – as opposed to reward – success. Focus on getting students away from tangible rewards (prizes, stickers, treasure box) and redirecting them to celebrate individual success. The goal is for students to self-regulate their own success and become intrinsically motivated.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99C503-913F-4064-99F9-5A33A5588D54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46612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 of</a:t>
            </a:r>
            <a:r>
              <a:rPr lang="en-US" baseline="0" dirty="0" smtClean="0"/>
              <a:t> student progress chart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99C503-913F-4064-99F9-5A33A5588D54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Expectations should be reviewed prior to student activities.</a:t>
            </a:r>
          </a:p>
          <a:p>
            <a:endParaRPr lang="en-US" dirty="0" smtClean="0"/>
          </a:p>
          <a:p>
            <a:r>
              <a:rPr lang="en-US" dirty="0" smtClean="0"/>
              <a:t>This includes monitoring during student-led activities.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99C503-913F-4064-99F9-5A33A5588D54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28034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dirty="0" smtClean="0"/>
              <a:t>The arrangement should provide for flexibility in organizing students. The 21</a:t>
            </a:r>
            <a:r>
              <a:rPr lang="en-US" baseline="30000" dirty="0" smtClean="0"/>
              <a:t>st</a:t>
            </a:r>
            <a:r>
              <a:rPr lang="en-US" dirty="0" smtClean="0"/>
              <a:t> century</a:t>
            </a:r>
            <a:r>
              <a:rPr lang="en-US" baseline="0" dirty="0" smtClean="0"/>
              <a:t> classroom includes technology, learning centers, and other equipment that the teacher must consider when designing the classroom. Can the students reach materials? Is student safety a priority?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Teachers in elementary grades should have 5-8 rules and procedures. The teacher should come up with the 3 most important and have the students help create the remainder. 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Explain and refer to the rules as necessary.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Should be set up at the beginning of the year and addressed periodically throughout the year. Modify as needed. 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Required at least weekly in all schools in Orange and Seminole counties. Should be 10-15 minutes in length. Discuss classroom issues, news, upcoming events, review procedures and rules. </a:t>
            </a:r>
          </a:p>
          <a:p>
            <a:pPr marL="228600" indent="-228600"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99C503-913F-4064-99F9-5A33A5588D54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95642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observation format is broken into </a:t>
            </a:r>
            <a:r>
              <a:rPr lang="en-US" dirty="0" err="1" smtClean="0"/>
              <a:t>Marzano’s</a:t>
            </a:r>
            <a:r>
              <a:rPr lang="en-US" dirty="0" smtClean="0"/>
              <a:t> domains.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99C503-913F-4064-99F9-5A33A5588D54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56248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These items</a:t>
            </a:r>
            <a:r>
              <a:rPr lang="en-US" baseline="0" dirty="0" smtClean="0"/>
              <a:t> should be reviewed prior to beginning a lesson and throughout the lesson. Administrators will pull students aside to ask them questions about the learning goal and scale when they enter the classroom.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99C503-913F-4064-99F9-5A33A5588D54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3000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Topics of his research,</a:t>
            </a:r>
            <a:r>
              <a:rPr lang="en-US" baseline="0" dirty="0" smtClean="0"/>
              <a:t> articles, and books include:</a:t>
            </a:r>
          </a:p>
          <a:p>
            <a:pPr lvl="1"/>
            <a:r>
              <a:rPr lang="en-US" sz="1200" dirty="0" smtClean="0"/>
              <a:t>Instruction</a:t>
            </a:r>
          </a:p>
          <a:p>
            <a:pPr lvl="1"/>
            <a:r>
              <a:rPr lang="en-US" sz="1200" dirty="0" smtClean="0"/>
              <a:t>Assessment</a:t>
            </a:r>
          </a:p>
          <a:p>
            <a:pPr lvl="1"/>
            <a:r>
              <a:rPr lang="en-US" sz="1200" dirty="0" smtClean="0"/>
              <a:t>Writing</a:t>
            </a:r>
          </a:p>
          <a:p>
            <a:pPr lvl="1"/>
            <a:r>
              <a:rPr lang="en-US" sz="1200" dirty="0" smtClean="0"/>
              <a:t>Implementing standards</a:t>
            </a:r>
          </a:p>
          <a:p>
            <a:pPr lvl="1"/>
            <a:r>
              <a:rPr lang="en-US" sz="1200" dirty="0" smtClean="0"/>
              <a:t>Cognition</a:t>
            </a:r>
          </a:p>
          <a:p>
            <a:pPr lvl="1"/>
            <a:r>
              <a:rPr lang="en-US" sz="1200" dirty="0" smtClean="0"/>
              <a:t>Effective leadership</a:t>
            </a:r>
          </a:p>
          <a:p>
            <a:pPr lvl="1"/>
            <a:r>
              <a:rPr lang="en-US" sz="1200" dirty="0" smtClean="0"/>
              <a:t>School </a:t>
            </a:r>
            <a:r>
              <a:rPr lang="en-US" sz="1200" dirty="0" smtClean="0"/>
              <a:t>intervention</a:t>
            </a:r>
          </a:p>
          <a:p>
            <a:pPr lvl="1"/>
            <a:endParaRPr lang="en-US" sz="1200" dirty="0" smtClean="0"/>
          </a:p>
          <a:p>
            <a:pPr lvl="1"/>
            <a:endParaRPr lang="en-US" sz="12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99C503-913F-4064-99F9-5A33A5588D5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99C503-913F-4064-99F9-5A33A5588D54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73305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Any questions?</a:t>
            </a:r>
          </a:p>
          <a:p>
            <a:endParaRPr lang="en-US" dirty="0" smtClean="0"/>
          </a:p>
          <a:p>
            <a:r>
              <a:rPr lang="en-US" dirty="0" smtClean="0"/>
              <a:t>Thank you all for attending our workshop.</a:t>
            </a:r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99C503-913F-4064-99F9-5A33A5588D54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5120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***OPEN WEBSITE BEFORE</a:t>
            </a:r>
            <a:r>
              <a:rPr lang="en-US" baseline="0" dirty="0" smtClean="0"/>
              <a:t> PRESENTATION: www.fldoe.org/profdev/pa.asp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Some </a:t>
            </a:r>
            <a:r>
              <a:rPr lang="en-US" dirty="0" smtClean="0"/>
              <a:t>counties have adopted Charlotte Danielson’s research model.</a:t>
            </a:r>
            <a:r>
              <a:rPr lang="en-US" baseline="0" dirty="0" smtClean="0"/>
              <a:t> However, most Central Florida counties have adopted Robert </a:t>
            </a:r>
            <a:r>
              <a:rPr lang="en-US" baseline="0" dirty="0" err="1" smtClean="0"/>
              <a:t>Marzano</a:t>
            </a:r>
            <a:r>
              <a:rPr lang="en-US" baseline="0" dirty="0" smtClean="0"/>
              <a:t>. You can find out which research a county has adopted by going to www.fldoe.org/profdev/pa.asp to view the matrix. </a:t>
            </a:r>
            <a:endParaRPr lang="en-US" baseline="0" dirty="0" smtClean="0"/>
          </a:p>
          <a:p>
            <a:endParaRPr lang="en-US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The </a:t>
            </a:r>
            <a:r>
              <a:rPr lang="en-US" b="1" dirty="0" smtClean="0"/>
              <a:t>Race to the Top</a:t>
            </a:r>
            <a:r>
              <a:rPr lang="en-US" dirty="0" smtClean="0"/>
              <a:t> Fund provides competitive grants to encourage and reward States that are creating the conditions for education innovation and reform. 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99C503-913F-4064-99F9-5A33A5588D54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4881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Marzano’s</a:t>
            </a:r>
            <a:r>
              <a:rPr lang="en-US" dirty="0" smtClean="0"/>
              <a:t> principles are divided into teaching domains.</a:t>
            </a:r>
            <a:r>
              <a:rPr lang="en-US" baseline="0" dirty="0" smtClean="0"/>
              <a:t> </a:t>
            </a:r>
            <a:r>
              <a:rPr lang="en-US" baseline="0" dirty="0" smtClean="0"/>
              <a:t>There are four domains, each containing several design questions for evaluation.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Today </a:t>
            </a:r>
            <a:r>
              <a:rPr lang="en-US" baseline="0" dirty="0" smtClean="0"/>
              <a:t>we will focus primarily on domain 1, which is the main focus of Orange and Seminole County Public Schools. It is being incorporated gradually throughout this </a:t>
            </a:r>
            <a:r>
              <a:rPr lang="en-US" baseline="0" dirty="0" smtClean="0"/>
              <a:t>year, with full adoption of all domains occurring in the 2012-2013 </a:t>
            </a:r>
            <a:r>
              <a:rPr lang="en-US" baseline="0" dirty="0" smtClean="0"/>
              <a:t>school year.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99C503-913F-4064-99F9-5A33A5588D5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Think</a:t>
            </a:r>
            <a:r>
              <a:rPr lang="en-US" baseline="0" dirty="0" smtClean="0"/>
              <a:t> about any time you </a:t>
            </a:r>
            <a:r>
              <a:rPr lang="en-US" baseline="0" dirty="0" smtClean="0"/>
              <a:t>have been </a:t>
            </a:r>
            <a:r>
              <a:rPr lang="en-US" baseline="0" dirty="0" smtClean="0"/>
              <a:t>in a classroom. Did the teacher provide you expectations for your lessons or assignments? </a:t>
            </a:r>
            <a:endParaRPr lang="en-US" baseline="0" dirty="0" smtClean="0"/>
          </a:p>
          <a:p>
            <a:endParaRPr lang="en-US" baseline="0" dirty="0" smtClean="0"/>
          </a:p>
          <a:p>
            <a:r>
              <a:rPr lang="en-US" baseline="0" dirty="0" smtClean="0"/>
              <a:t>*Allow wait time. </a:t>
            </a:r>
          </a:p>
          <a:p>
            <a:endParaRPr lang="en-US" baseline="0" dirty="0" smtClean="0"/>
          </a:p>
          <a:p>
            <a:r>
              <a:rPr lang="en-US" baseline="0" dirty="0" smtClean="0"/>
              <a:t>As a pre-professional teacher, think about a time when you taught a lesson. Did you explicitly state your learning goals to your students?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99C503-913F-4064-99F9-5A33A5588D54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46288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For example, our learning goals for today are: </a:t>
            </a:r>
          </a:p>
          <a:p>
            <a:r>
              <a:rPr lang="en-US" dirty="0" smtClean="0"/>
              <a:t>“</a:t>
            </a:r>
            <a:r>
              <a:rPr lang="en-US" dirty="0" smtClean="0"/>
              <a:t>Y</a:t>
            </a:r>
            <a:r>
              <a:rPr lang="en-US" baseline="0" dirty="0" smtClean="0"/>
              <a:t>ou will be able to distinguish between learning goals and activities.”</a:t>
            </a:r>
          </a:p>
          <a:p>
            <a:r>
              <a:rPr lang="en-US" baseline="0" dirty="0" smtClean="0"/>
              <a:t>“You will be able to use scales to self evaluate your understanding.”</a:t>
            </a:r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99C503-913F-4064-99F9-5A33A5588D54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111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Example: Difference</a:t>
            </a:r>
            <a:r>
              <a:rPr lang="en-US" baseline="0" dirty="0" smtClean="0"/>
              <a:t> between learning goals and </a:t>
            </a:r>
            <a:r>
              <a:rPr lang="en-US" baseline="0" dirty="0" smtClean="0"/>
              <a:t>activities</a:t>
            </a:r>
          </a:p>
          <a:p>
            <a:endParaRPr lang="en-US" baseline="0" dirty="0" smtClean="0"/>
          </a:p>
          <a:p>
            <a:r>
              <a:rPr lang="en-US" baseline="0" dirty="0" smtClean="0"/>
              <a:t>Table is from </a:t>
            </a:r>
            <a:r>
              <a:rPr lang="en-US" baseline="0" dirty="0" err="1" smtClean="0"/>
              <a:t>Marzano’s</a:t>
            </a:r>
            <a:r>
              <a:rPr lang="en-US" baseline="0" dirty="0" smtClean="0"/>
              <a:t> </a:t>
            </a:r>
            <a:r>
              <a:rPr lang="en-US" u="sng" baseline="0" dirty="0" smtClean="0"/>
              <a:t>The Art and Science of Teaching</a:t>
            </a:r>
          </a:p>
          <a:p>
            <a:endParaRPr lang="en-US" baseline="0" dirty="0" smtClean="0"/>
          </a:p>
          <a:p>
            <a:r>
              <a:rPr lang="en-US" baseline="0" dirty="0" smtClean="0"/>
              <a:t>You will notice the word “understand” is used in learning goals. This is okay! Learning goals are not lesson objectives.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99C503-913F-4064-99F9-5A33A5588D5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1. </a:t>
            </a:r>
            <a:r>
              <a:rPr lang="en-US" sz="1200" b="0" i="1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Students will be able to recognize the protagonist, theme, and voice of a piece of</a:t>
            </a:r>
          </a:p>
          <a:p>
            <a:r>
              <a:rPr lang="en-US" sz="1200" b="0" i="1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literature.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This 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 a learning goal. There is a desired outcome specified (recognizing the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protagonist, theme, and voice of a piece of literature).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2. </a:t>
            </a:r>
            <a:r>
              <a:rPr lang="en-US" sz="1200" b="0" i="1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Students will produce a book report on a book of their choice, including a table of</a:t>
            </a:r>
          </a:p>
          <a:p>
            <a:r>
              <a:rPr lang="en-US" sz="1200" b="0" i="1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contents, with proper pagination and format throughout.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This is primarily an activity. The cognitive or behavioral outcome is not clearly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specified. There is no particular level of understanding or ability that is needed to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produce a book report with these specifications. There are no clear standards for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judging the quality of the product.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3. </a:t>
            </a:r>
            <a:r>
              <a:rPr lang="en-US" sz="1200" b="0" i="1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Given a set of coordinates, students will be able to graph the slope of a line.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 his is a learning goal. There are clearly defined cognitive and psychomotor skills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that students must demonstrate.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99C503-913F-4064-99F9-5A33A5588D54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827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Highly visible:</a:t>
            </a:r>
            <a:r>
              <a:rPr lang="en-US" baseline="0" dirty="0" smtClean="0"/>
              <a:t> in front of the classroom, on student desks, where administrators/visitors can see</a:t>
            </a:r>
          </a:p>
          <a:p>
            <a:r>
              <a:rPr lang="en-US" baseline="0" dirty="0" smtClean="0"/>
              <a:t>Grade level appropriate: might mean thumbs up, thumbs down for early primary, number scale for intermediate</a:t>
            </a:r>
          </a:p>
          <a:p>
            <a:r>
              <a:rPr lang="en-US" baseline="0" dirty="0" smtClean="0"/>
              <a:t>Student’s self evaluations remain anonymous: heads down, eyes closed, hold fingers up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99C503-913F-4064-99F9-5A33A5588D54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4162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3F949E4E-E5B4-40D6-8BF7-9518832D3AED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3E52F262-49B9-419A-ACA5-D0ADFDDE6F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49E4E-E5B4-40D6-8BF7-9518832D3AED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2F262-49B9-419A-ACA5-D0ADFDDE6F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49E4E-E5B4-40D6-8BF7-9518832D3AED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2F262-49B9-419A-ACA5-D0ADFDDE6F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49E4E-E5B4-40D6-8BF7-9518832D3AED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2F262-49B9-419A-ACA5-D0ADFDDE6F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49E4E-E5B4-40D6-8BF7-9518832D3AED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2F262-49B9-419A-ACA5-D0ADFDDE6F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49E4E-E5B4-40D6-8BF7-9518832D3AED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2F262-49B9-419A-ACA5-D0ADFDDE6F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49E4E-E5B4-40D6-8BF7-9518832D3AED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2F262-49B9-419A-ACA5-D0ADFDDE6F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49E4E-E5B4-40D6-8BF7-9518832D3AED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2F262-49B9-419A-ACA5-D0ADFDDE6F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49E4E-E5B4-40D6-8BF7-9518832D3AED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2F262-49B9-419A-ACA5-D0ADFDDE6F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49E4E-E5B4-40D6-8BF7-9518832D3AED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2F262-49B9-419A-ACA5-D0ADFDDE6F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49E4E-E5B4-40D6-8BF7-9518832D3AED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2F262-49B9-419A-ACA5-D0ADFDDE6F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3F949E4E-E5B4-40D6-8BF7-9518832D3AED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3E52F262-49B9-419A-ACA5-D0ADFDDE6F2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9" r:id="rId1"/>
    <p:sldLayoutId id="2147484190" r:id="rId2"/>
    <p:sldLayoutId id="2147484191" r:id="rId3"/>
    <p:sldLayoutId id="2147484192" r:id="rId4"/>
    <p:sldLayoutId id="2147484193" r:id="rId5"/>
    <p:sldLayoutId id="2147484194" r:id="rId6"/>
    <p:sldLayoutId id="2147484195" r:id="rId7"/>
    <p:sldLayoutId id="2147484196" r:id="rId8"/>
    <p:sldLayoutId id="2147484197" r:id="rId9"/>
    <p:sldLayoutId id="2147484198" r:id="rId10"/>
    <p:sldLayoutId id="214748419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marzanoresearch.com/About/about_dr_marzano.aspx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ocps.net/es/hr/PDS/assessment/Documents/Evaluation%20Manual%202011%20final%209%2029%2011%20revision%2010-16-11.pdf" TargetMode="External"/><Relationship Id="rId5" Type="http://schemas.openxmlformats.org/officeDocument/2006/relationships/hyperlink" Target="http://www.scps.k12.fl.us/employees/TeacherEvaluationFeedback.aspx" TargetMode="External"/><Relationship Id="rId4" Type="http://schemas.openxmlformats.org/officeDocument/2006/relationships/hyperlink" Target="http://www2.ed.gov/programs/racetothetop/index.html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Marzano’s</a:t>
            </a:r>
            <a:r>
              <a:rPr lang="en-US" dirty="0" smtClean="0"/>
              <a:t> Principles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598720"/>
          </a:xfrm>
        </p:spPr>
        <p:txBody>
          <a:bodyPr>
            <a:normAutofit fontScale="40000" lnSpcReduction="20000"/>
          </a:bodyPr>
          <a:lstStyle/>
          <a:p>
            <a:r>
              <a:rPr lang="en-US" sz="4000" dirty="0" smtClean="0"/>
              <a:t>Making Central Florida’s Schools Successful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sz="2800" dirty="0" smtClean="0"/>
              <a:t>Hannah Gordon</a:t>
            </a:r>
          </a:p>
          <a:p>
            <a:r>
              <a:rPr lang="en-US" sz="2800" dirty="0" smtClean="0"/>
              <a:t>(hannah_gordon@knights.ucf.edu)</a:t>
            </a:r>
          </a:p>
          <a:p>
            <a:endParaRPr lang="en-US" sz="2800" dirty="0" smtClean="0"/>
          </a:p>
          <a:p>
            <a:r>
              <a:rPr lang="en-US" sz="2800" dirty="0" smtClean="0"/>
              <a:t>Sharon Woods</a:t>
            </a:r>
          </a:p>
          <a:p>
            <a:r>
              <a:rPr lang="en-US" sz="2800" dirty="0" smtClean="0"/>
              <a:t>(sharon.woods@knights.ucf.edu)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969196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Student Self Evaluation Scale Third Grade Example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2144117"/>
            <a:ext cx="5867400" cy="4114801"/>
          </a:xfrm>
        </p:spPr>
      </p:pic>
    </p:spTree>
    <p:extLst>
      <p:ext uri="{BB962C8B-B14F-4D97-AF65-F5344CB8AC3E}">
        <p14:creationId xmlns:p14="http://schemas.microsoft.com/office/powerpoint/2010/main" val="1414136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Student Self Evaluation </a:t>
            </a:r>
            <a:r>
              <a:rPr lang="en-US" dirty="0" smtClean="0"/>
              <a:t>Scale</a:t>
            </a:r>
            <a:br>
              <a:rPr lang="en-US" dirty="0" smtClean="0"/>
            </a:br>
            <a:r>
              <a:rPr lang="en-US" dirty="0" smtClean="0"/>
              <a:t>Second Grade Example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60904" y="2663296"/>
            <a:ext cx="4183592" cy="3276600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204097" y="2730103"/>
            <a:ext cx="4162425" cy="3121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5370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Individual Activity 1: Our Student Self Evaluation Scale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Learning Goal: You </a:t>
            </a:r>
            <a:r>
              <a:rPr lang="en-US" dirty="0"/>
              <a:t>will be able to distinguish between learning goals and activities</a:t>
            </a:r>
            <a:r>
              <a:rPr lang="en-US" dirty="0" smtClean="0"/>
              <a:t>.</a:t>
            </a:r>
          </a:p>
          <a:p>
            <a:r>
              <a:rPr lang="en-US" u="sng" dirty="0" smtClean="0"/>
              <a:t>Learning Goal Scale</a:t>
            </a:r>
          </a:p>
          <a:p>
            <a:pPr lvl="1"/>
            <a:r>
              <a:rPr lang="en-US" dirty="0" smtClean="0"/>
              <a:t>4 = I could teach someone the difference between learning goals and activities.</a:t>
            </a:r>
          </a:p>
          <a:p>
            <a:pPr lvl="1"/>
            <a:r>
              <a:rPr lang="en-US" dirty="0" smtClean="0"/>
              <a:t>3 = I can distinguish between learning goals and activities on my own.</a:t>
            </a:r>
          </a:p>
          <a:p>
            <a:pPr lvl="1"/>
            <a:r>
              <a:rPr lang="en-US" dirty="0" smtClean="0"/>
              <a:t>2 = I can almost </a:t>
            </a:r>
            <a:r>
              <a:rPr lang="en-US" dirty="0"/>
              <a:t>distinguish between learning goals and activities on my own.</a:t>
            </a:r>
          </a:p>
          <a:p>
            <a:pPr lvl="1"/>
            <a:r>
              <a:rPr lang="en-US" dirty="0" smtClean="0"/>
              <a:t>1 = I am starting to understand the difference between learning goals and activities but I need a little help. </a:t>
            </a:r>
          </a:p>
          <a:p>
            <a:pPr lvl="1"/>
            <a:r>
              <a:rPr lang="en-US" dirty="0" smtClean="0"/>
              <a:t>0 = I can’t </a:t>
            </a:r>
            <a:r>
              <a:rPr lang="en-US" dirty="0"/>
              <a:t>understand the difference between learning goals and activities </a:t>
            </a:r>
            <a:r>
              <a:rPr lang="en-US" dirty="0" smtClean="0"/>
              <a:t>without help.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8285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Tracking Student Progress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Scales/Rubrics: Teachers Evaluate Students</a:t>
            </a:r>
          </a:p>
          <a:p>
            <a:pPr lvl="1"/>
            <a:r>
              <a:rPr lang="en-US" dirty="0" smtClean="0"/>
              <a:t>Students must know what they are being evaluated on</a:t>
            </a:r>
          </a:p>
          <a:p>
            <a:pPr lvl="1"/>
            <a:r>
              <a:rPr lang="en-US" dirty="0" smtClean="0"/>
              <a:t>Can be applied to all content area topics</a:t>
            </a:r>
          </a:p>
          <a:p>
            <a:pPr lvl="1"/>
            <a:r>
              <a:rPr lang="en-US" dirty="0" smtClean="0"/>
              <a:t>Must incorporate the learning goal</a:t>
            </a:r>
          </a:p>
          <a:p>
            <a:pPr lvl="1"/>
            <a:r>
              <a:rPr lang="en-US" dirty="0" smtClean="0"/>
              <a:t>Students must be able to explain how the scale is used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2839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Fig 1.1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438400" y="762000"/>
            <a:ext cx="4491658" cy="5486400"/>
          </a:xfrm>
        </p:spPr>
      </p:pic>
    </p:spTree>
    <p:extLst>
      <p:ext uri="{BB962C8B-B14F-4D97-AF65-F5344CB8AC3E}">
        <p14:creationId xmlns:p14="http://schemas.microsoft.com/office/powerpoint/2010/main" val="2700829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Activity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Learning Goal: You will be able to create a scale for a learning goal for a second grade class.</a:t>
            </a:r>
          </a:p>
          <a:p>
            <a:r>
              <a:rPr lang="en-US" dirty="0" smtClean="0"/>
              <a:t>Choose your topic:</a:t>
            </a:r>
          </a:p>
          <a:p>
            <a:pPr lvl="1"/>
            <a:r>
              <a:rPr lang="en-US" dirty="0" smtClean="0"/>
              <a:t>LG1: Students will be able to complete two-digit addition with regrouping. </a:t>
            </a:r>
          </a:p>
          <a:p>
            <a:pPr lvl="1"/>
            <a:r>
              <a:rPr lang="en-US" dirty="0" smtClean="0"/>
              <a:t>LG2: Students will be able to identify the stages of the water </a:t>
            </a:r>
            <a:r>
              <a:rPr lang="en-US" dirty="0" smtClean="0"/>
              <a:t>cycle.</a:t>
            </a:r>
          </a:p>
          <a:p>
            <a:pPr marL="342900" lvl="1"/>
            <a:r>
              <a:rPr lang="en-US" dirty="0"/>
              <a:t>Create a rubric for your chosen topic.</a:t>
            </a:r>
          </a:p>
          <a:p>
            <a:r>
              <a:rPr lang="en-US" dirty="0" smtClean="0"/>
              <a:t>Assignment Rubric for Group Activity</a:t>
            </a:r>
          </a:p>
          <a:p>
            <a:pPr lvl="1"/>
            <a:r>
              <a:rPr lang="en-US" dirty="0" smtClean="0"/>
              <a:t>3 </a:t>
            </a:r>
            <a:r>
              <a:rPr lang="en-US" dirty="0"/>
              <a:t>= The group provides in-depth learning scale over and beyond requirements. </a:t>
            </a:r>
            <a:endParaRPr lang="en-US" sz="1800" dirty="0"/>
          </a:p>
          <a:p>
            <a:pPr lvl="1"/>
            <a:r>
              <a:rPr lang="en-US" dirty="0"/>
              <a:t>2 = The group exhibits no major errors or omissions when creating the learning scale: 4 levels, title, grade appropriate</a:t>
            </a:r>
            <a:endParaRPr lang="en-US" sz="1800" dirty="0"/>
          </a:p>
          <a:p>
            <a:pPr lvl="1"/>
            <a:r>
              <a:rPr lang="en-US" dirty="0"/>
              <a:t>1 = With some help, the group was able to demonstrate partial understanding of creating a learning scale.</a:t>
            </a:r>
            <a:endParaRPr lang="en-US" sz="1800" dirty="0"/>
          </a:p>
          <a:p>
            <a:pPr lvl="1"/>
            <a:r>
              <a:rPr lang="en-US" dirty="0"/>
              <a:t>0 = Even with help, group could not create a scale for the learning goal chosen.</a:t>
            </a:r>
            <a:endParaRPr lang="en-US" sz="1800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0143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Celebrating Student Success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Use formative assessment approach so students are able to see their own growth</a:t>
            </a:r>
          </a:p>
          <a:p>
            <a:r>
              <a:rPr lang="en-US" dirty="0" smtClean="0"/>
              <a:t>Students can plot their progress in a personalized folder</a:t>
            </a:r>
          </a:p>
          <a:p>
            <a:r>
              <a:rPr lang="en-US" dirty="0" smtClean="0"/>
              <a:t>Virtually every student will succeed in the sense that each student will increase his or her knowledge to specific learning goals</a:t>
            </a:r>
          </a:p>
          <a:p>
            <a:r>
              <a:rPr lang="en-US" dirty="0" smtClean="0"/>
              <a:t>Intrinsic motivation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7666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ig 1.1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371600" y="762000"/>
            <a:ext cx="6477000" cy="5563366"/>
          </a:xfrm>
        </p:spPr>
      </p:pic>
    </p:spTree>
    <p:extLst>
      <p:ext uri="{BB962C8B-B14F-4D97-AF65-F5344CB8AC3E}">
        <p14:creationId xmlns:p14="http://schemas.microsoft.com/office/powerpoint/2010/main" val="618096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Establishing Classroom Routines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Design Question 6: What will I do to establish or maintain classroom rules and procedures?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4531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Classroom Management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Teacher reviews expectations regarding rules and procedures to ensure their effective execution.</a:t>
            </a:r>
          </a:p>
          <a:p>
            <a:pPr lvl="1"/>
            <a:r>
              <a:rPr lang="en-US" dirty="0"/>
              <a:t>Open to alteration</a:t>
            </a:r>
          </a:p>
          <a:p>
            <a:pPr lvl="1"/>
            <a:r>
              <a:rPr lang="en-US" dirty="0"/>
              <a:t>Value student input</a:t>
            </a:r>
          </a:p>
          <a:p>
            <a:pPr marL="342900" lvl="1"/>
            <a:r>
              <a:rPr lang="en-US" dirty="0" smtClean="0"/>
              <a:t>More </a:t>
            </a:r>
            <a:r>
              <a:rPr lang="en-US" dirty="0"/>
              <a:t>effective teachers spend a great deal of time establishing and reinforcing rules and </a:t>
            </a:r>
            <a:r>
              <a:rPr lang="en-US" dirty="0" smtClean="0"/>
              <a:t>procedures, whereas first year teachers typically spend little time.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1155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is Dr. Robert </a:t>
            </a:r>
            <a:r>
              <a:rPr lang="en-US" dirty="0" err="1" smtClean="0"/>
              <a:t>Marzano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3" y="2323652"/>
            <a:ext cx="5052507" cy="3848548"/>
          </a:xfrm>
        </p:spPr>
        <p:txBody>
          <a:bodyPr>
            <a:normAutofit lnSpcReduction="10000"/>
          </a:bodyPr>
          <a:lstStyle/>
          <a:p>
            <a:r>
              <a:rPr lang="en-US" sz="1800" dirty="0" smtClean="0"/>
              <a:t>A leading researcher in education</a:t>
            </a:r>
          </a:p>
          <a:p>
            <a:r>
              <a:rPr lang="en-US" sz="1800" dirty="0" smtClean="0"/>
              <a:t>He is a speaker, trainer, and author of more than 30 books and 150 articles on a variety of education topics</a:t>
            </a:r>
          </a:p>
          <a:p>
            <a:r>
              <a:rPr lang="en-US" sz="1800" dirty="0" smtClean="0"/>
              <a:t>His books include:</a:t>
            </a:r>
          </a:p>
          <a:p>
            <a:pPr lvl="1"/>
            <a:r>
              <a:rPr lang="en-US" sz="1800" i="1" dirty="0" smtClean="0"/>
              <a:t>Designing &amp; Teaching Learning Goals &amp; Objectives,</a:t>
            </a:r>
          </a:p>
          <a:p>
            <a:pPr lvl="1"/>
            <a:r>
              <a:rPr lang="en-US" sz="1800" i="1" dirty="0" smtClean="0"/>
              <a:t>The Highly Engaged Classroom, Formative Assessment &amp; Standards-Based Grading</a:t>
            </a:r>
          </a:p>
          <a:p>
            <a:pPr lvl="1"/>
            <a:r>
              <a:rPr lang="en-US" sz="1800" i="1" dirty="0" smtClean="0"/>
              <a:t>On Excellence in Teaching</a:t>
            </a:r>
          </a:p>
          <a:p>
            <a:pPr lvl="1"/>
            <a:r>
              <a:rPr lang="en-US" sz="1800" i="1" dirty="0" smtClean="0"/>
              <a:t>District Leadership That Works</a:t>
            </a:r>
          </a:p>
          <a:p>
            <a:pPr lvl="1"/>
            <a:r>
              <a:rPr lang="en-US" sz="1800" i="1" dirty="0" smtClean="0"/>
              <a:t>The Art and Science of Teaching</a:t>
            </a:r>
          </a:p>
        </p:txBody>
      </p:sp>
      <p:pic>
        <p:nvPicPr>
          <p:cNvPr id="4" name="Content Placeholder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3124200"/>
            <a:ext cx="2388177" cy="2133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Classroom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Involves: </a:t>
            </a:r>
          </a:p>
          <a:p>
            <a:pPr marL="822960" lvl="1" indent="-457200">
              <a:buFont typeface="+mj-lt"/>
              <a:buAutoNum type="arabicPeriod"/>
            </a:pPr>
            <a:r>
              <a:rPr lang="en-US" dirty="0" smtClean="0"/>
              <a:t>Organizing the classroom for effective teaching and learning</a:t>
            </a:r>
          </a:p>
          <a:p>
            <a:pPr marL="822960" lvl="1" indent="-457200">
              <a:buFont typeface="+mj-lt"/>
              <a:buAutoNum type="arabicPeriod"/>
            </a:pPr>
            <a:r>
              <a:rPr lang="en-US" dirty="0" smtClean="0"/>
              <a:t>Establishing a small set of rules and procedures</a:t>
            </a:r>
          </a:p>
          <a:p>
            <a:pPr marL="822960" lvl="1" indent="-457200">
              <a:buFont typeface="+mj-lt"/>
              <a:buAutoNum type="arabicPeriod"/>
            </a:pPr>
            <a:r>
              <a:rPr lang="en-US" dirty="0" smtClean="0"/>
              <a:t>Interacting with students about classroom rules and procedures</a:t>
            </a:r>
          </a:p>
          <a:p>
            <a:pPr marL="822960" lvl="1" indent="-457200">
              <a:buFont typeface="+mj-lt"/>
              <a:buAutoNum type="arabicPeriod"/>
            </a:pPr>
            <a:r>
              <a:rPr lang="en-US" dirty="0" smtClean="0"/>
              <a:t>Periodically review rules and procedures, making changes as necessary</a:t>
            </a:r>
          </a:p>
          <a:p>
            <a:pPr marL="822960" lvl="1" indent="-457200">
              <a:buFont typeface="+mj-lt"/>
              <a:buAutoNum type="arabicPeriod"/>
            </a:pPr>
            <a:r>
              <a:rPr lang="en-US" dirty="0" smtClean="0"/>
              <a:t>Use classroom meetings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6127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iObservation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is </a:t>
            </a:r>
            <a:r>
              <a:rPr lang="en-US" dirty="0" err="1" smtClean="0"/>
              <a:t>iObservation</a:t>
            </a:r>
            <a:r>
              <a:rPr lang="en-US" dirty="0" smtClean="0"/>
              <a:t> and why is it important to you?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3115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Evaluating Teachers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iObservation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The only system featuring frameworks of Dr. </a:t>
            </a:r>
            <a:r>
              <a:rPr lang="en-US" dirty="0" err="1" smtClean="0"/>
              <a:t>Marzano</a:t>
            </a:r>
            <a:r>
              <a:rPr lang="en-US" dirty="0"/>
              <a:t> </a:t>
            </a:r>
            <a:r>
              <a:rPr lang="en-US" dirty="0" smtClean="0"/>
              <a:t>and other researchers to develop teacher and leadership effectiveness</a:t>
            </a:r>
          </a:p>
          <a:p>
            <a:pPr lvl="1"/>
            <a:r>
              <a:rPr lang="en-US" dirty="0" smtClean="0"/>
              <a:t>Used in both Orange and Seminole Counties</a:t>
            </a:r>
          </a:p>
          <a:p>
            <a:pPr lvl="1"/>
            <a:r>
              <a:rPr lang="en-US" dirty="0" smtClean="0"/>
              <a:t>Administrators do both formal and informal observations and evaluations using an </a:t>
            </a:r>
            <a:r>
              <a:rPr lang="en-US" dirty="0" err="1" smtClean="0"/>
              <a:t>iPad</a:t>
            </a:r>
            <a:r>
              <a:rPr lang="en-US" dirty="0" smtClean="0"/>
              <a:t> or computer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5515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Evaluating Teachers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323652"/>
            <a:ext cx="6777317" cy="3848548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Teacher evidence the observer will be looking for:</a:t>
            </a:r>
          </a:p>
          <a:p>
            <a:pPr lvl="1"/>
            <a:r>
              <a:rPr lang="en-US" dirty="0" smtClean="0"/>
              <a:t>Learning goals posted so students can see them</a:t>
            </a:r>
          </a:p>
          <a:p>
            <a:pPr lvl="1"/>
            <a:r>
              <a:rPr lang="en-US" dirty="0" smtClean="0"/>
              <a:t>Learning goals as a clear statement of knowledge</a:t>
            </a:r>
          </a:p>
          <a:p>
            <a:pPr lvl="1"/>
            <a:r>
              <a:rPr lang="en-US" dirty="0" smtClean="0"/>
              <a:t>Teacher making reference to the learning goal throughout the lesson</a:t>
            </a:r>
          </a:p>
          <a:p>
            <a:pPr lvl="1"/>
            <a:r>
              <a:rPr lang="en-US" dirty="0" smtClean="0"/>
              <a:t>Teacher has a scale or rubric that relates to the learning goal</a:t>
            </a:r>
          </a:p>
          <a:p>
            <a:pPr lvl="1"/>
            <a:r>
              <a:rPr lang="en-US" dirty="0" smtClean="0"/>
              <a:t>Students can see the scale or rubric throughout the lesson</a:t>
            </a:r>
          </a:p>
          <a:p>
            <a:pPr lvl="1"/>
            <a:r>
              <a:rPr lang="en-US" dirty="0" smtClean="0"/>
              <a:t>Teacher makes reference to the scale or rubric throughout the lesson</a:t>
            </a:r>
          </a:p>
          <a:p>
            <a:pPr lvl="1"/>
            <a:r>
              <a:rPr lang="en-US" dirty="0" smtClean="0"/>
              <a:t>Student can identify the learning goal and scale and be able to relate them to the lesson and activities</a:t>
            </a:r>
          </a:p>
          <a:p>
            <a:pPr lvl="1"/>
            <a:r>
              <a:rPr lang="en-US" dirty="0" smtClean="0"/>
              <a:t>Student can explain the meaning of the performance goals articulated in the scale</a:t>
            </a:r>
          </a:p>
        </p:txBody>
      </p:sp>
    </p:spTree>
    <p:extLst>
      <p:ext uri="{BB962C8B-B14F-4D97-AF65-F5344CB8AC3E}">
        <p14:creationId xmlns:p14="http://schemas.microsoft.com/office/powerpoint/2010/main" val="3571501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Group Activity 3: Evaluate 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the teacher evaluation provided to evaluate us on our effectiveness in using:</a:t>
            </a:r>
          </a:p>
          <a:p>
            <a:pPr lvl="1"/>
            <a:r>
              <a:rPr lang="en-US" dirty="0"/>
              <a:t>L</a:t>
            </a:r>
            <a:r>
              <a:rPr lang="en-US" dirty="0" smtClean="0"/>
              <a:t>earning goals</a:t>
            </a:r>
          </a:p>
          <a:p>
            <a:pPr lvl="1"/>
            <a:r>
              <a:rPr lang="en-US" dirty="0" smtClean="0"/>
              <a:t>Scales</a:t>
            </a:r>
          </a:p>
          <a:p>
            <a:pPr lvl="1"/>
            <a:r>
              <a:rPr lang="en-US" dirty="0" smtClean="0"/>
              <a:t>Rubrics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5911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marzanoresearch.com/About/about_dr_marzano.aspx</a:t>
            </a:r>
            <a:endParaRPr lang="en-US" dirty="0" smtClean="0"/>
          </a:p>
          <a:p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www2.ed.gov/programs/racetothetop/index.html</a:t>
            </a:r>
            <a:endParaRPr lang="en-US" dirty="0" smtClean="0"/>
          </a:p>
          <a:p>
            <a:r>
              <a:rPr lang="en-US" dirty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www.scps.k12.fl.us/employees/TeacherEvaluationFeedback.aspx</a:t>
            </a:r>
            <a:endParaRPr lang="en-US" dirty="0" smtClean="0"/>
          </a:p>
          <a:p>
            <a:r>
              <a:rPr lang="en-US" dirty="0">
                <a:hlinkClick r:id="rId6"/>
              </a:rPr>
              <a:t>https://</a:t>
            </a:r>
            <a:r>
              <a:rPr lang="en-US" dirty="0" smtClean="0">
                <a:hlinkClick r:id="rId6"/>
              </a:rPr>
              <a:t>www.ocps.net/es/hr/PDS/assessment/Documents/Evaluation%20Manual%202011%20final%209%2029%2011%20revision%2010-16-11.pdf</a:t>
            </a:r>
            <a:endParaRPr lang="en-US" dirty="0" smtClean="0"/>
          </a:p>
          <a:p>
            <a:r>
              <a:rPr lang="en-US" dirty="0" err="1" smtClean="0"/>
              <a:t>Marzano</a:t>
            </a:r>
            <a:r>
              <a:rPr lang="en-US" dirty="0" smtClean="0"/>
              <a:t>, R. (2007). The art and science of teaching. Alexandria, VA: ASCD. 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4917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are </a:t>
            </a:r>
            <a:r>
              <a:rPr lang="en-US" dirty="0" err="1" smtClean="0"/>
              <a:t>Marzano’s</a:t>
            </a:r>
            <a:r>
              <a:rPr lang="en-US" dirty="0" smtClean="0"/>
              <a:t> Principles important to you?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His practical translations of the most current research and theory into classroom strategies are internationally known and widely practiced by both teachers and </a:t>
            </a:r>
            <a:r>
              <a:rPr lang="en-US" dirty="0" smtClean="0"/>
              <a:t>administrators</a:t>
            </a:r>
            <a:endParaRPr lang="en-US" dirty="0"/>
          </a:p>
          <a:p>
            <a:r>
              <a:rPr lang="en-US" dirty="0" smtClean="0"/>
              <a:t>These practices have been adopted by both Orange and Seminole County Public Schools and possibly many other counties in </a:t>
            </a:r>
            <a:r>
              <a:rPr lang="en-US" dirty="0" smtClean="0"/>
              <a:t>Florida</a:t>
            </a:r>
          </a:p>
          <a:p>
            <a:pPr lvl="1"/>
            <a:r>
              <a:rPr lang="en-US" dirty="0" smtClean="0"/>
              <a:t>See www.fldoe.org/profdev/pa.asp</a:t>
            </a:r>
            <a:endParaRPr lang="en-US" dirty="0" smtClean="0"/>
          </a:p>
          <a:p>
            <a:r>
              <a:rPr lang="en-US" dirty="0" smtClean="0"/>
              <a:t>Adoption of his principles are part of Race to the Top</a:t>
            </a:r>
          </a:p>
        </p:txBody>
      </p:sp>
    </p:spTree>
    <p:extLst>
      <p:ext uri="{BB962C8B-B14F-4D97-AF65-F5344CB8AC3E}">
        <p14:creationId xmlns:p14="http://schemas.microsoft.com/office/powerpoint/2010/main" val="2320794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Marzano’s</a:t>
            </a:r>
            <a:r>
              <a:rPr lang="en-US" dirty="0" smtClean="0"/>
              <a:t> Domains</a:t>
            </a:r>
            <a:endParaRPr lang="en-US" dirty="0"/>
          </a:p>
        </p:txBody>
      </p:sp>
      <p:pic>
        <p:nvPicPr>
          <p:cNvPr id="4" name="Content Placeholder 3" descr="scan0001.jpg"/>
          <p:cNvPicPr>
            <a:picLocks noGrp="1" noChangeAspect="1"/>
          </p:cNvPicPr>
          <p:nvPr>
            <p:ph sz="quarter" idx="13"/>
          </p:nvPr>
        </p:nvPicPr>
        <p:blipFill>
          <a:blip r:embed="rId3" cstate="print"/>
          <a:stretch>
            <a:fillRect/>
          </a:stretch>
        </p:blipFill>
        <p:spPr>
          <a:xfrm rot="16200000">
            <a:off x="5005721" y="1776079"/>
            <a:ext cx="3207497" cy="4074933"/>
          </a:xfrm>
        </p:spPr>
      </p:pic>
      <p:pic>
        <p:nvPicPr>
          <p:cNvPr id="6" name="Content Placeholder 5" descr="scan.jpg"/>
          <p:cNvPicPr>
            <a:picLocks noGrp="1" noChangeAspect="1"/>
          </p:cNvPicPr>
          <p:nvPr>
            <p:ph sz="quarter" idx="14"/>
          </p:nvPr>
        </p:nvPicPr>
        <p:blipFill>
          <a:blip r:embed="rId4" cstate="print"/>
          <a:stretch>
            <a:fillRect/>
          </a:stretch>
        </p:blipFill>
        <p:spPr>
          <a:xfrm rot="16200000">
            <a:off x="919673" y="1776081"/>
            <a:ext cx="3207498" cy="4074935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Communicating Learning Goals &amp; Feedback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Design Question 1: What will I do to establish and communicate learning goals, track student progress, and celebrate success?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24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Setting &amp; Communicating Learning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Teacher provides a clearly stated learning </a:t>
            </a:r>
            <a:r>
              <a:rPr lang="en-US" dirty="0" smtClean="0"/>
              <a:t>goal.</a:t>
            </a:r>
          </a:p>
          <a:p>
            <a:pPr lvl="1"/>
            <a:r>
              <a:rPr lang="en-US" dirty="0"/>
              <a:t>Students will be able to </a:t>
            </a:r>
            <a:r>
              <a:rPr lang="en-US" dirty="0" smtClean="0"/>
              <a:t>__________________.</a:t>
            </a:r>
          </a:p>
          <a:p>
            <a:r>
              <a:rPr lang="en-US" dirty="0" smtClean="0"/>
              <a:t>Learning goals are not activity based.</a:t>
            </a:r>
          </a:p>
          <a:p>
            <a:r>
              <a:rPr lang="en-US" dirty="0" smtClean="0"/>
              <a:t>Learning goals state what students will understand or know.</a:t>
            </a:r>
          </a:p>
          <a:p>
            <a:pPr lvl="1"/>
            <a:r>
              <a:rPr lang="en-US" dirty="0" smtClean="0"/>
              <a:t>They are not measurable.</a:t>
            </a:r>
          </a:p>
          <a:p>
            <a:pPr lvl="1"/>
            <a:r>
              <a:rPr lang="en-US" dirty="0" smtClean="0"/>
              <a:t>They do not include specific activities.</a:t>
            </a:r>
            <a:endParaRPr lang="en-US" dirty="0"/>
          </a:p>
          <a:p>
            <a:pPr marL="365760" lvl="1" indent="0">
              <a:buNone/>
            </a:pPr>
            <a:endParaRPr lang="en-US" sz="2400" dirty="0" smtClean="0"/>
          </a:p>
          <a:p>
            <a:pPr marL="365760" lvl="1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60089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Fig 1.8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1316"/>
          <a:stretch>
            <a:fillRect/>
          </a:stretch>
        </p:blipFill>
        <p:spPr>
          <a:xfrm>
            <a:off x="1295400" y="762000"/>
            <a:ext cx="6705600" cy="5715000"/>
          </a:xfrm>
        </p:spPr>
      </p:pic>
    </p:spTree>
    <p:extLst>
      <p:ext uri="{BB962C8B-B14F-4D97-AF65-F5344CB8AC3E}">
        <p14:creationId xmlns:p14="http://schemas.microsoft.com/office/powerpoint/2010/main" val="2676198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Group Activity 1: Identify Learning Goals vs. Activities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25780" indent="-457200">
              <a:buFont typeface="+mj-lt"/>
              <a:buAutoNum type="arabicPeriod"/>
            </a:pPr>
            <a:r>
              <a:rPr lang="en-US" i="1" dirty="0" smtClean="0"/>
              <a:t>Students </a:t>
            </a:r>
            <a:r>
              <a:rPr lang="en-US" i="1" dirty="0"/>
              <a:t>will be able to recognize the protagonist, theme, and voice of a piece of </a:t>
            </a:r>
            <a:r>
              <a:rPr lang="en-US" i="1" dirty="0" smtClean="0"/>
              <a:t>literature.</a:t>
            </a:r>
            <a:endParaRPr lang="en-US" dirty="0"/>
          </a:p>
          <a:p>
            <a:pPr marL="525780" indent="-457200">
              <a:buFont typeface="+mj-lt"/>
              <a:buAutoNum type="arabicPeriod"/>
            </a:pPr>
            <a:r>
              <a:rPr lang="en-US" i="1" dirty="0" smtClean="0"/>
              <a:t>Students </a:t>
            </a:r>
            <a:r>
              <a:rPr lang="en-US" i="1" dirty="0"/>
              <a:t>will produce a book report on a book of their choice, including a table of contents, with proper pagination and format </a:t>
            </a:r>
            <a:r>
              <a:rPr lang="en-US" i="1" dirty="0" smtClean="0"/>
              <a:t>throughout.</a:t>
            </a:r>
          </a:p>
          <a:p>
            <a:pPr marL="525780" indent="-457200">
              <a:buFont typeface="+mj-lt"/>
              <a:buAutoNum type="arabicPeriod"/>
            </a:pPr>
            <a:r>
              <a:rPr lang="en-US" i="1" dirty="0" smtClean="0"/>
              <a:t>Given </a:t>
            </a:r>
            <a:r>
              <a:rPr lang="en-US" i="1" dirty="0"/>
              <a:t>a set of coordinates, students will be able to graph the slope of a line.</a:t>
            </a:r>
            <a:endParaRPr lang="en-US" dirty="0"/>
          </a:p>
          <a:p>
            <a:pPr marL="6858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5486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Tracking Student Progress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Scales – Student Self Evaluations</a:t>
            </a:r>
          </a:p>
          <a:p>
            <a:pPr lvl="1"/>
            <a:r>
              <a:rPr lang="en-US" dirty="0" smtClean="0"/>
              <a:t>Must be highly visible</a:t>
            </a:r>
          </a:p>
          <a:p>
            <a:pPr lvl="1"/>
            <a:r>
              <a:rPr lang="en-US" dirty="0" smtClean="0"/>
              <a:t>Must be BIG</a:t>
            </a:r>
          </a:p>
          <a:p>
            <a:pPr lvl="1"/>
            <a:r>
              <a:rPr lang="en-US" dirty="0" smtClean="0"/>
              <a:t>Must be appropriate to the grade level</a:t>
            </a:r>
          </a:p>
          <a:p>
            <a:pPr lvl="1"/>
            <a:r>
              <a:rPr lang="en-US" dirty="0" smtClean="0"/>
              <a:t>Must be used in a manner in which student’s self evaluation remains anonymous</a:t>
            </a:r>
          </a:p>
        </p:txBody>
      </p:sp>
    </p:spTree>
    <p:extLst>
      <p:ext uri="{BB962C8B-B14F-4D97-AF65-F5344CB8AC3E}">
        <p14:creationId xmlns:p14="http://schemas.microsoft.com/office/powerpoint/2010/main" val="1386714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354</TotalTime>
  <Words>2045</Words>
  <Application>Microsoft Office PowerPoint</Application>
  <PresentationFormat>On-screen Show (4:3)</PresentationFormat>
  <Paragraphs>223</Paragraphs>
  <Slides>25</Slides>
  <Notes>21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Austin</vt:lpstr>
      <vt:lpstr>Marzano’s Principles </vt:lpstr>
      <vt:lpstr>Who is Dr. Robert Marzano?</vt:lpstr>
      <vt:lpstr>Why are Marzano’s Principles important to you?</vt:lpstr>
      <vt:lpstr>Marzano’s Domains</vt:lpstr>
      <vt:lpstr>Communicating Learning Goals &amp; Feedback</vt:lpstr>
      <vt:lpstr>Setting &amp; Communicating Learning Goals</vt:lpstr>
      <vt:lpstr>PowerPoint Presentation</vt:lpstr>
      <vt:lpstr>Group Activity 1: Identify Learning Goals vs. Activities</vt:lpstr>
      <vt:lpstr>Tracking Student Progress</vt:lpstr>
      <vt:lpstr>Student Self Evaluation Scale Third Grade Example</vt:lpstr>
      <vt:lpstr>Student Self Evaluation Scale Second Grade Example</vt:lpstr>
      <vt:lpstr>Individual Activity 1: Our Student Self Evaluation Scale</vt:lpstr>
      <vt:lpstr>Tracking Student Progress</vt:lpstr>
      <vt:lpstr>PowerPoint Presentation</vt:lpstr>
      <vt:lpstr>Group Activity 2</vt:lpstr>
      <vt:lpstr>Celebrating Student Success</vt:lpstr>
      <vt:lpstr>PowerPoint Presentation</vt:lpstr>
      <vt:lpstr>Establishing Classroom Routines</vt:lpstr>
      <vt:lpstr>Classroom Management</vt:lpstr>
      <vt:lpstr>Classroom Management</vt:lpstr>
      <vt:lpstr>iObservation</vt:lpstr>
      <vt:lpstr>Evaluating Teachers</vt:lpstr>
      <vt:lpstr>Evaluating Teachers</vt:lpstr>
      <vt:lpstr>Group Activity 3: Evaluate Us</vt:lpstr>
      <vt:lpstr>References</vt:lpstr>
    </vt:vector>
  </TitlesOfParts>
  <Company>University of Central Florida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Marzano’s Principles</dc:title>
  <dc:creator>Taylar Clements</dc:creator>
  <cp:lastModifiedBy>Taylar Clements</cp:lastModifiedBy>
  <cp:revision>31</cp:revision>
  <dcterms:created xsi:type="dcterms:W3CDTF">2012-01-09T14:38:02Z</dcterms:created>
  <dcterms:modified xsi:type="dcterms:W3CDTF">2012-01-25T22:58:47Z</dcterms:modified>
</cp:coreProperties>
</file>